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74"/>
    <p:restoredTop sz="94807"/>
  </p:normalViewPr>
  <p:slideViewPr>
    <p:cSldViewPr snapToGrid="0" snapToObjects="1">
      <p:cViewPr>
        <p:scale>
          <a:sx n="90" d="100"/>
          <a:sy n="90" d="100"/>
        </p:scale>
        <p:origin x="94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C2626-8C1C-5846-BE43-6DCB3ADE5E95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8B9D6-1870-334D-9476-12E0C0CA40DA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78707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5C9A-AD8C-0846-B0A5-C030F512D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502F6-097E-ED48-8E10-5CE866221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D3948-400D-F14A-94A1-AF8F4D6E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B2561-5F5C-454B-9E53-7E0A01601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9B5C7-9832-694D-9695-D97387F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518255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493F6-2895-1C4C-AA80-0EE96306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E842A-801B-0A40-87A5-47BB40188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C7E0E-2CE2-B841-A957-C292C80B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EA661-23AA-894F-A94D-2350BAE71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3212F-3EF4-0742-B261-F7400ED39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86738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5C493B-3351-5143-A026-EB49302FCD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353EC7-9C6D-2646-BD9B-5DC318E04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200A8-8027-6F40-869E-E9DF8CB35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FFD2F-8445-7A49-9BAF-D0672F5F4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EB34F-7619-3347-9779-00F85DDD5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8965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63036-E1E6-6445-8C36-BD7D39F94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6D81F-ABCC-4942-8233-D16C96003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10A49-8B4B-E947-A8CA-E1DD2AAC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0576F-957A-624F-849C-9B9961D59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D1620-396C-8842-AA34-12718A2B1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06366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41DBC-CD07-1C45-90B0-E02023CFD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18E70-28BF-C74B-ABF9-C4428433A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C7B49-0190-D049-BC80-9AFC4F81A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0A00B-08A5-5345-8BE8-69291BAD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13EF0-4812-1E48-8067-2FDDF8B5B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1063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521D-FCF3-6A46-B6B1-65C285A7E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3D948-AC45-3F4C-BFA5-250782BAC4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59A12-B907-4C49-BFA4-EC1493C73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FF3E3-6E35-6742-88B0-27CE65A7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3FAE9-54EE-EE49-B128-D1B97E95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20458-9DED-F648-A773-D5975A26B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94933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8D89-395E-784D-8FC8-37BC86572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E82C5-B197-7A49-868B-555041814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E8E69-5619-9B47-A586-D966F249E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57C8BA-1A3E-F443-8E0F-B205C72BE2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EBAAD9-F27F-694A-9556-A381B7EA44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D405A6-D727-5C49-9000-139376F0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7C0FA-CD5D-B640-8921-1C91D4E8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67BA8F-BA07-F54E-89EA-6BC1279A1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8452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ECCE2-E052-4749-815C-429695EA7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9BC9B1-D59F-7A48-985E-C677ECC21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F9F9D0-E799-444D-AABC-DA841BB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82517-31C7-9444-9555-1F44013B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2120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DDC29-BBFF-5041-8BA1-A72817D2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DCD4E9-C190-1D4B-9E1B-CD3C689BF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DF69C-BF13-FF44-AE62-99781763A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32399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9D6B-506D-B44E-A914-1CB55C095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FA83F-8416-0041-BF74-07DA0C8BD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FC0A0-76F0-DB43-B6F8-EA1FF81D3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D0747-261F-EF44-8B50-B82FEB9B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6D1CBC-0BAD-1C40-A032-9ED80F47D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5D46B-D4E0-6D49-8B01-5ED23A79B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5270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C1282-0912-3B4B-B554-08CCF0D7C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7AFECC-C9D3-8C46-B5D3-FD3FC53C7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5B36B3-F037-524C-BF5C-7DDDB64DD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A3AC1-0232-2E47-ADD6-82A8AD2FC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DDB76-581A-8045-9DCB-AFDAE105B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0E956-B4AC-9344-8738-B01E7B352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0959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B9DC2E-B5A1-7D41-91EF-F08397F0D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855FF-126D-9047-9FB5-28BCDE6A9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4D777-344F-A742-AA22-041133932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DDF540-8A59-3746-937A-644CBCA7644A}" type="datetimeFigureOut">
              <a:rPr lang="en-RU" smtClean="0"/>
              <a:t>04/03/2021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6D9C8-2F0F-1E49-A932-3E1D287B97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22D88-019B-A74D-8F3D-F2D3741D2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2DB43-12FE-614D-871F-5C040FF5EB4F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71849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road, government building&#10;&#10;Description automatically generated">
            <a:extLst>
              <a:ext uri="{FF2B5EF4-FFF2-40B4-BE49-F238E27FC236}">
                <a16:creationId xmlns:a16="http://schemas.microsoft.com/office/drawing/2014/main" id="{30D07E16-94FF-9045-95F5-3E5CDE538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64" r="23298" b="62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00204-7931-6B42-BEAF-E3609ADAB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878822"/>
            <a:ext cx="6404082" cy="255017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GB" sz="36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Economic Modelling of Energy and Climate Systems</a:t>
            </a:r>
            <a:br>
              <a:rPr lang="en-GB" sz="40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</a:br>
            <a:br>
              <a:rPr lang="en-GB" sz="40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</a:br>
            <a:r>
              <a:rPr lang="en-GB" sz="27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Prof. Dr. Thomas S. Lontzek </a:t>
            </a:r>
            <a:br>
              <a:rPr lang="en-GB" sz="3200" dirty="0"/>
            </a:br>
            <a:endParaRPr lang="en-RU" sz="4400" b="1" dirty="0">
              <a:solidFill>
                <a:srgbClr val="002060"/>
              </a:solidFill>
              <a:latin typeface="Helvetica" pitchFamily="2" charset="0"/>
              <a:cs typeface="Latha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57ED00-F4FA-C444-9183-26652A6F84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6131367" cy="1208141"/>
          </a:xfrm>
        </p:spPr>
        <p:txBody>
          <a:bodyPr>
            <a:normAutofit/>
          </a:bodyPr>
          <a:lstStyle/>
          <a:p>
            <a:pPr algn="l"/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Project </a:t>
            </a:r>
            <a:r>
              <a:rPr lang="en-RU" sz="1800" i="1" dirty="0">
                <a:solidFill>
                  <a:srgbClr val="002060"/>
                </a:solidFill>
                <a:latin typeface="Helvetica" pitchFamily="2" charset="0"/>
              </a:rPr>
              <a:t>– </a:t>
            </a:r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How Climate Change would Affect Different Countries in Europe? </a:t>
            </a:r>
          </a:p>
          <a:p>
            <a:pPr algn="l"/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Model with Unsupervised Machine Learning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5E53F77D-E9D2-F645-B3CD-1EB4FCBF47DA}"/>
              </a:ext>
            </a:extLst>
          </p:cNvPr>
          <p:cNvSpPr txBox="1">
            <a:spLocks/>
          </p:cNvSpPr>
          <p:nvPr/>
        </p:nvSpPr>
        <p:spPr>
          <a:xfrm>
            <a:off x="477980" y="3641558"/>
            <a:ext cx="5660690" cy="1058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RU" sz="2000" b="1" dirty="0">
                <a:solidFill>
                  <a:srgbClr val="002060"/>
                </a:solidFill>
                <a:latin typeface="Helvetica" pitchFamily="2" charset="0"/>
              </a:rPr>
              <a:t>Project Presentation 1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GB" sz="2000" b="1" dirty="0">
                <a:solidFill>
                  <a:srgbClr val="002060"/>
                </a:solidFill>
                <a:latin typeface="Helvetica" pitchFamily="2" charset="0"/>
              </a:rPr>
              <a:t>B</a:t>
            </a:r>
            <a:r>
              <a:rPr lang="en-RU" sz="2000" b="1" dirty="0">
                <a:solidFill>
                  <a:srgbClr val="002060"/>
                </a:solidFill>
                <a:latin typeface="Helvetica" pitchFamily="2" charset="0"/>
              </a:rPr>
              <a:t>y:</a:t>
            </a:r>
            <a:r>
              <a:rPr lang="en-RU" sz="2000" dirty="0">
                <a:solidFill>
                  <a:srgbClr val="002060"/>
                </a:solidFill>
                <a:latin typeface="Helvetica" pitchFamily="2" charset="0"/>
              </a:rPr>
              <a:t> Ilyas O. Demiroz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DC6D1D4-73F2-304F-931E-369303D18760}"/>
              </a:ext>
            </a:extLst>
          </p:cNvPr>
          <p:cNvCxnSpPr>
            <a:cxnSpLocks/>
          </p:cNvCxnSpPr>
          <p:nvPr/>
        </p:nvCxnSpPr>
        <p:spPr>
          <a:xfrm>
            <a:off x="477980" y="3429000"/>
            <a:ext cx="5265094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896C9C3-3CA7-2242-A2A7-CEB4455B34F8}"/>
              </a:ext>
            </a:extLst>
          </p:cNvPr>
          <p:cNvSpPr/>
          <p:nvPr/>
        </p:nvSpPr>
        <p:spPr>
          <a:xfrm>
            <a:off x="352926" y="469365"/>
            <a:ext cx="1026695" cy="30262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5E7A48B5-4D32-D44F-B794-C4745B479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7" y="6388635"/>
            <a:ext cx="2332383" cy="46936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D51A2D-E65D-9445-A789-1AC758A09EC7}"/>
              </a:ext>
            </a:extLst>
          </p:cNvPr>
          <p:cNvSpPr/>
          <p:nvPr/>
        </p:nvSpPr>
        <p:spPr>
          <a:xfrm>
            <a:off x="267173" y="6449102"/>
            <a:ext cx="87911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Economic Modelling of Energy and Climate Systems </a:t>
            </a:r>
            <a:r>
              <a:rPr lang="en-GB" sz="1400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Project Presentation 1 </a:t>
            </a:r>
            <a:r>
              <a:rPr lang="en-RU" sz="1400" dirty="0">
                <a:solidFill>
                  <a:srgbClr val="002060"/>
                </a:solidFill>
                <a:latin typeface="Helvetica" pitchFamily="2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March 2021 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55157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A2EA815-9F6A-B14D-9BA5-2DBB122A4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783" y="347447"/>
            <a:ext cx="10499990" cy="946498"/>
          </a:xfrm>
        </p:spPr>
        <p:txBody>
          <a:bodyPr>
            <a:noAutofit/>
          </a:bodyPr>
          <a:lstStyle/>
          <a:p>
            <a:pPr algn="just"/>
            <a:r>
              <a:rPr lang="en-GB" sz="2800" b="1" dirty="0">
                <a:solidFill>
                  <a:srgbClr val="002060"/>
                </a:solidFill>
                <a:latin typeface="Helvetica" pitchFamily="2" charset="0"/>
              </a:rPr>
              <a:t>Multiple data source combined to enrich the process of identifying the who benefit/loss by Climate Change</a:t>
            </a:r>
            <a:endParaRPr lang="en-RU" sz="2800" b="1" dirty="0">
              <a:solidFill>
                <a:srgbClr val="002060"/>
              </a:solidFill>
              <a:latin typeface="Helvetica" pitchFamily="2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E3507DB-7FF9-F444-A578-90DC1D217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783" y="2003208"/>
            <a:ext cx="2859325" cy="492020"/>
          </a:xfrm>
        </p:spPr>
        <p:txBody>
          <a:bodyPr>
            <a:normAutofit/>
          </a:bodyPr>
          <a:lstStyle/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DATA SOURCES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46F4AB-5E5E-6141-80F4-4CFCDB425409}"/>
              </a:ext>
            </a:extLst>
          </p:cNvPr>
          <p:cNvCxnSpPr>
            <a:cxnSpLocks/>
          </p:cNvCxnSpPr>
          <p:nvPr/>
        </p:nvCxnSpPr>
        <p:spPr>
          <a:xfrm>
            <a:off x="830906" y="2370257"/>
            <a:ext cx="570937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ubtitle 2">
            <a:extLst>
              <a:ext uri="{FF2B5EF4-FFF2-40B4-BE49-F238E27FC236}">
                <a16:creationId xmlns:a16="http://schemas.microsoft.com/office/drawing/2014/main" id="{D4CC5025-821C-704F-907B-69AB87F7C1BD}"/>
              </a:ext>
            </a:extLst>
          </p:cNvPr>
          <p:cNvSpPr txBox="1">
            <a:spLocks/>
          </p:cNvSpPr>
          <p:nvPr/>
        </p:nvSpPr>
        <p:spPr>
          <a:xfrm>
            <a:off x="830906" y="2703159"/>
            <a:ext cx="6131367" cy="36854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World Bank Group – Low Carbon Emissions (RCP 2.6) predictions</a:t>
            </a:r>
          </a:p>
          <a:p>
            <a:pPr algn="l"/>
            <a:endParaRPr lang="en-RU" sz="2200" dirty="0">
              <a:solidFill>
                <a:srgbClr val="002060"/>
              </a:solidFill>
              <a:latin typeface="Helvetica" pitchFamily="2" charset="0"/>
            </a:endParaRPr>
          </a:p>
          <a:p>
            <a:pPr marL="342900" indent="-342900" algn="l"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Climate Chage Post – Sea Level Predictions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RU" sz="2200" dirty="0">
              <a:solidFill>
                <a:srgbClr val="002060"/>
              </a:solidFill>
              <a:latin typeface="Helvetica" pitchFamily="2" charset="0"/>
            </a:endParaRPr>
          </a:p>
          <a:p>
            <a:pPr marL="342900" indent="-342900" algn="l"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Global Sustainability Goals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RU" sz="2200" dirty="0">
              <a:solidFill>
                <a:srgbClr val="002060"/>
              </a:solidFill>
              <a:latin typeface="Helvetica" pitchFamily="2" charset="0"/>
            </a:endParaRPr>
          </a:p>
          <a:p>
            <a:pPr marL="342900" indent="-342900" algn="l"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Lecture Notes</a:t>
            </a:r>
          </a:p>
          <a:p>
            <a:pPr algn="l"/>
            <a:endParaRPr lang="en-RU" sz="2000" b="1" i="1" dirty="0">
              <a:solidFill>
                <a:srgbClr val="002060"/>
              </a:solidFill>
              <a:latin typeface="Helvetica" pitchFamily="2" charset="0"/>
            </a:endParaRPr>
          </a:p>
          <a:p>
            <a:pPr algn="l"/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	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7FA6E9-D937-EE4A-BE1F-2E752FFABBBD}"/>
              </a:ext>
            </a:extLst>
          </p:cNvPr>
          <p:cNvCxnSpPr>
            <a:cxnSpLocks/>
          </p:cNvCxnSpPr>
          <p:nvPr/>
        </p:nvCxnSpPr>
        <p:spPr>
          <a:xfrm>
            <a:off x="6868415" y="2385916"/>
            <a:ext cx="419876" cy="165186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96E4B1C-3532-9D40-BC1C-FEB82BB67084}"/>
              </a:ext>
            </a:extLst>
          </p:cNvPr>
          <p:cNvCxnSpPr>
            <a:cxnSpLocks/>
          </p:cNvCxnSpPr>
          <p:nvPr/>
        </p:nvCxnSpPr>
        <p:spPr>
          <a:xfrm flipH="1">
            <a:off x="6865686" y="4016180"/>
            <a:ext cx="422608" cy="166673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ubtitle 2">
            <a:extLst>
              <a:ext uri="{FF2B5EF4-FFF2-40B4-BE49-F238E27FC236}">
                <a16:creationId xmlns:a16="http://schemas.microsoft.com/office/drawing/2014/main" id="{74533B59-37AA-8E4C-B052-6D5EF88CD50E}"/>
              </a:ext>
            </a:extLst>
          </p:cNvPr>
          <p:cNvSpPr txBox="1">
            <a:spLocks/>
          </p:cNvSpPr>
          <p:nvPr/>
        </p:nvSpPr>
        <p:spPr>
          <a:xfrm>
            <a:off x="7604183" y="1999661"/>
            <a:ext cx="3616590" cy="492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ML MODEL + DASHBOARD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pic>
        <p:nvPicPr>
          <p:cNvPr id="41" name="Picture 40" descr="Graphical user interface, application, calendar&#10;&#10;Description automatically generated">
            <a:extLst>
              <a:ext uri="{FF2B5EF4-FFF2-40B4-BE49-F238E27FC236}">
                <a16:creationId xmlns:a16="http://schemas.microsoft.com/office/drawing/2014/main" id="{316B19AC-8E3A-774C-91ED-4CDD48E7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741" y="3007280"/>
            <a:ext cx="3594032" cy="2017800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7EE04C3-0446-834D-A32B-EF0CCB93EA63}"/>
              </a:ext>
            </a:extLst>
          </p:cNvPr>
          <p:cNvCxnSpPr>
            <a:cxnSpLocks/>
          </p:cNvCxnSpPr>
          <p:nvPr/>
        </p:nvCxnSpPr>
        <p:spPr>
          <a:xfrm>
            <a:off x="7604183" y="2370257"/>
            <a:ext cx="361659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BBC1FBB6-77DB-6848-91B1-05A45030C420}"/>
              </a:ext>
            </a:extLst>
          </p:cNvPr>
          <p:cNvSpPr/>
          <p:nvPr/>
        </p:nvSpPr>
        <p:spPr>
          <a:xfrm>
            <a:off x="267173" y="6449102"/>
            <a:ext cx="87911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Economic Modelling of Energy and Climate Systems </a:t>
            </a:r>
            <a:r>
              <a:rPr lang="en-GB" sz="1400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Project Presentation 1 </a:t>
            </a:r>
            <a:r>
              <a:rPr lang="en-RU" sz="1400" dirty="0">
                <a:solidFill>
                  <a:srgbClr val="002060"/>
                </a:solidFill>
                <a:latin typeface="Helvetica" pitchFamily="2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March 2021 </a:t>
            </a:r>
          </a:p>
          <a:p>
            <a:endParaRPr lang="en-RU" dirty="0"/>
          </a:p>
        </p:txBody>
      </p:sp>
      <p:pic>
        <p:nvPicPr>
          <p:cNvPr id="46" name="Picture 45" descr="Text&#10;&#10;Description automatically generated">
            <a:extLst>
              <a:ext uri="{FF2B5EF4-FFF2-40B4-BE49-F238E27FC236}">
                <a16:creationId xmlns:a16="http://schemas.microsoft.com/office/drawing/2014/main" id="{D933C5E3-4D41-5647-8AF2-719194C75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7" y="6388635"/>
            <a:ext cx="2332383" cy="46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0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A2EA815-9F6A-B14D-9BA5-2DBB122A4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783" y="347446"/>
            <a:ext cx="10499990" cy="1332751"/>
          </a:xfrm>
        </p:spPr>
        <p:txBody>
          <a:bodyPr>
            <a:noAutofit/>
          </a:bodyPr>
          <a:lstStyle/>
          <a:p>
            <a:pPr algn="just"/>
            <a:r>
              <a:rPr lang="en-GB" sz="2800" b="1" dirty="0">
                <a:solidFill>
                  <a:srgbClr val="002060"/>
                </a:solidFill>
                <a:latin typeface="Helvetica" pitchFamily="2" charset="0"/>
              </a:rPr>
              <a:t>Climate Change Benefit/Loss Dashboard is powered by a Unsupervised Machine Learning Model to identify who benefit/loss by Climate Change Effects</a:t>
            </a:r>
            <a:endParaRPr lang="en-RU" sz="2800" b="1" dirty="0">
              <a:solidFill>
                <a:srgbClr val="002060"/>
              </a:solidFill>
              <a:latin typeface="Helvetica" pitchFamily="2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E3507DB-7FF9-F444-A578-90DC1D217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783" y="2003208"/>
            <a:ext cx="2859325" cy="492020"/>
          </a:xfrm>
        </p:spPr>
        <p:txBody>
          <a:bodyPr>
            <a:normAutofit/>
          </a:bodyPr>
          <a:lstStyle/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MODEL APPROACH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46F4AB-5E5E-6141-80F4-4CFCDB425409}"/>
              </a:ext>
            </a:extLst>
          </p:cNvPr>
          <p:cNvCxnSpPr>
            <a:cxnSpLocks/>
          </p:cNvCxnSpPr>
          <p:nvPr/>
        </p:nvCxnSpPr>
        <p:spPr>
          <a:xfrm>
            <a:off x="830906" y="2370257"/>
            <a:ext cx="570937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ubtitle 2">
            <a:extLst>
              <a:ext uri="{FF2B5EF4-FFF2-40B4-BE49-F238E27FC236}">
                <a16:creationId xmlns:a16="http://schemas.microsoft.com/office/drawing/2014/main" id="{D4CC5025-821C-704F-907B-69AB87F7C1BD}"/>
              </a:ext>
            </a:extLst>
          </p:cNvPr>
          <p:cNvSpPr txBox="1">
            <a:spLocks/>
          </p:cNvSpPr>
          <p:nvPr/>
        </p:nvSpPr>
        <p:spPr>
          <a:xfrm>
            <a:off x="830906" y="2703159"/>
            <a:ext cx="6131367" cy="36854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Font typeface="Wingdings" pitchFamily="2" charset="2"/>
              <a:buChar char="§"/>
            </a:pPr>
            <a:r>
              <a:rPr lang="en-RU" sz="2000" b="1" dirty="0">
                <a:solidFill>
                  <a:srgbClr val="002060"/>
                </a:solidFill>
                <a:latin typeface="Helvetica" pitchFamily="2" charset="0"/>
              </a:rPr>
              <a:t>Hypothesis: </a:t>
            </a:r>
            <a:r>
              <a:rPr lang="en-RU" sz="2000" dirty="0">
                <a:solidFill>
                  <a:srgbClr val="002060"/>
                </a:solidFill>
                <a:latin typeface="Helvetica" pitchFamily="2" charset="0"/>
              </a:rPr>
              <a:t>the most valunareble countries should have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Temperature Increase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Precipitation Increase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Temperature Anomaly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Largest Single Day Rainfall Anomaly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Drought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Heat Wave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Coast Length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High Increase Sea Level </a:t>
            </a:r>
          </a:p>
          <a:p>
            <a:pPr marL="800100" lvl="1" indent="-342900" algn="l">
              <a:buFont typeface="Wingdings" pitchFamily="2" charset="2"/>
              <a:buChar char="§"/>
            </a:pPr>
            <a:r>
              <a:rPr lang="en-GB" sz="1600" dirty="0">
                <a:solidFill>
                  <a:srgbClr val="002060"/>
                </a:solidFill>
                <a:latin typeface="Helvetica" pitchFamily="2" charset="0"/>
              </a:rPr>
              <a:t>Low Average Elevation</a:t>
            </a:r>
            <a:br>
              <a:rPr lang="en-RU" sz="1600" b="1" i="1" dirty="0">
                <a:solidFill>
                  <a:srgbClr val="002060"/>
                </a:solidFill>
                <a:latin typeface="Helvetica" pitchFamily="2" charset="0"/>
              </a:rPr>
            </a:br>
            <a:endParaRPr lang="en-RU" sz="1600" b="1" i="1" dirty="0">
              <a:solidFill>
                <a:srgbClr val="002060"/>
              </a:solidFill>
              <a:latin typeface="Helvetica" pitchFamily="2" charset="0"/>
            </a:endParaRPr>
          </a:p>
          <a:p>
            <a:pPr algn="l"/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	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7FA6E9-D937-EE4A-BE1F-2E752FFABBBD}"/>
              </a:ext>
            </a:extLst>
          </p:cNvPr>
          <p:cNvCxnSpPr>
            <a:cxnSpLocks/>
          </p:cNvCxnSpPr>
          <p:nvPr/>
        </p:nvCxnSpPr>
        <p:spPr>
          <a:xfrm>
            <a:off x="6868415" y="2385916"/>
            <a:ext cx="419876" cy="165186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96E4B1C-3532-9D40-BC1C-FEB82BB67084}"/>
              </a:ext>
            </a:extLst>
          </p:cNvPr>
          <p:cNvCxnSpPr>
            <a:cxnSpLocks/>
          </p:cNvCxnSpPr>
          <p:nvPr/>
        </p:nvCxnSpPr>
        <p:spPr>
          <a:xfrm flipH="1">
            <a:off x="6865686" y="4016180"/>
            <a:ext cx="422608" cy="166673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ubtitle 2">
            <a:extLst>
              <a:ext uri="{FF2B5EF4-FFF2-40B4-BE49-F238E27FC236}">
                <a16:creationId xmlns:a16="http://schemas.microsoft.com/office/drawing/2014/main" id="{74533B59-37AA-8E4C-B052-6D5EF88CD50E}"/>
              </a:ext>
            </a:extLst>
          </p:cNvPr>
          <p:cNvSpPr txBox="1">
            <a:spLocks/>
          </p:cNvSpPr>
          <p:nvPr/>
        </p:nvSpPr>
        <p:spPr>
          <a:xfrm>
            <a:off x="7604183" y="1999661"/>
            <a:ext cx="3616590" cy="492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ML MODEL + DASHBOARD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pic>
        <p:nvPicPr>
          <p:cNvPr id="41" name="Picture 40" descr="Graphical user interface, application, calendar&#10;&#10;Description automatically generated">
            <a:extLst>
              <a:ext uri="{FF2B5EF4-FFF2-40B4-BE49-F238E27FC236}">
                <a16:creationId xmlns:a16="http://schemas.microsoft.com/office/drawing/2014/main" id="{316B19AC-8E3A-774C-91ED-4CDD48E7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741" y="3007280"/>
            <a:ext cx="3594032" cy="2017800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7EE04C3-0446-834D-A32B-EF0CCB93EA63}"/>
              </a:ext>
            </a:extLst>
          </p:cNvPr>
          <p:cNvCxnSpPr>
            <a:cxnSpLocks/>
          </p:cNvCxnSpPr>
          <p:nvPr/>
        </p:nvCxnSpPr>
        <p:spPr>
          <a:xfrm>
            <a:off x="7604183" y="2370257"/>
            <a:ext cx="361659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27E49CD-35A3-6340-A53D-9DED0C6CFAAE}"/>
              </a:ext>
            </a:extLst>
          </p:cNvPr>
          <p:cNvSpPr/>
          <p:nvPr/>
        </p:nvSpPr>
        <p:spPr>
          <a:xfrm>
            <a:off x="267173" y="6449102"/>
            <a:ext cx="87911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Economic Modelling of Energy and Climate Systems </a:t>
            </a:r>
            <a:r>
              <a:rPr lang="en-GB" sz="1400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Project Presentation 1 </a:t>
            </a:r>
            <a:r>
              <a:rPr lang="en-RU" sz="1400" dirty="0">
                <a:solidFill>
                  <a:srgbClr val="002060"/>
                </a:solidFill>
                <a:latin typeface="Helvetica" pitchFamily="2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March 2021 </a:t>
            </a:r>
          </a:p>
          <a:p>
            <a:endParaRPr lang="en-RU" dirty="0"/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4167434C-269A-1847-9EF4-682B851B1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7" y="6388635"/>
            <a:ext cx="2332383" cy="46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54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A2EA815-9F6A-B14D-9BA5-2DBB122A4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783" y="347446"/>
            <a:ext cx="10499990" cy="1332751"/>
          </a:xfrm>
        </p:spPr>
        <p:txBody>
          <a:bodyPr>
            <a:noAutofit/>
          </a:bodyPr>
          <a:lstStyle/>
          <a:p>
            <a:pPr algn="just"/>
            <a:r>
              <a:rPr lang="en-GB" sz="2800" b="1" dirty="0">
                <a:solidFill>
                  <a:srgbClr val="002060"/>
                </a:solidFill>
                <a:latin typeface="Helvetica" pitchFamily="2" charset="0"/>
              </a:rPr>
              <a:t>Climate Change Benefit/Loss Dashboard is powered by a Unsupervised Machine Learning Model to identify who benefit/loss by Climate Change Effects</a:t>
            </a:r>
            <a:endParaRPr lang="en-RU" sz="2800" b="1" dirty="0">
              <a:solidFill>
                <a:srgbClr val="002060"/>
              </a:solidFill>
              <a:latin typeface="Helvetica" pitchFamily="2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E3507DB-7FF9-F444-A578-90DC1D217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783" y="2003208"/>
            <a:ext cx="2859325" cy="492020"/>
          </a:xfrm>
        </p:spPr>
        <p:txBody>
          <a:bodyPr>
            <a:normAutofit/>
          </a:bodyPr>
          <a:lstStyle/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MODEL APPROACH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46F4AB-5E5E-6141-80F4-4CFCDB425409}"/>
              </a:ext>
            </a:extLst>
          </p:cNvPr>
          <p:cNvCxnSpPr>
            <a:cxnSpLocks/>
          </p:cNvCxnSpPr>
          <p:nvPr/>
        </p:nvCxnSpPr>
        <p:spPr>
          <a:xfrm>
            <a:off x="830906" y="2370257"/>
            <a:ext cx="5709379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ubtitle 2">
            <a:extLst>
              <a:ext uri="{FF2B5EF4-FFF2-40B4-BE49-F238E27FC236}">
                <a16:creationId xmlns:a16="http://schemas.microsoft.com/office/drawing/2014/main" id="{D4CC5025-821C-704F-907B-69AB87F7C1BD}"/>
              </a:ext>
            </a:extLst>
          </p:cNvPr>
          <p:cNvSpPr txBox="1">
            <a:spLocks/>
          </p:cNvSpPr>
          <p:nvPr/>
        </p:nvSpPr>
        <p:spPr>
          <a:xfrm>
            <a:off x="830906" y="2703158"/>
            <a:ext cx="6131367" cy="41548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Based on the hypothesis Unsupervised Machine Learning Model was developed to identify benefit/vulnarable countries. </a:t>
            </a:r>
          </a:p>
          <a:p>
            <a:pPr algn="l">
              <a:spcAft>
                <a:spcPts val="600"/>
              </a:spcAft>
            </a:pPr>
            <a:endParaRPr lang="en-RU" sz="2200" dirty="0">
              <a:solidFill>
                <a:srgbClr val="002060"/>
              </a:solidFill>
              <a:latin typeface="Helvetica" pitchFamily="2" charset="0"/>
            </a:endParaRPr>
          </a:p>
          <a:p>
            <a:pPr marL="342900" indent="-342900" algn="l">
              <a:spcAft>
                <a:spcPts val="600"/>
              </a:spcAft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The Model uses a K-Means Clustering Algorithm and Traditional Analytical Techniques.</a:t>
            </a:r>
          </a:p>
          <a:p>
            <a:pPr algn="l">
              <a:spcAft>
                <a:spcPts val="600"/>
              </a:spcAft>
            </a:pPr>
            <a:endParaRPr lang="en-RU" sz="2200" dirty="0">
              <a:solidFill>
                <a:srgbClr val="002060"/>
              </a:solidFill>
              <a:latin typeface="Helvetica" pitchFamily="2" charset="0"/>
            </a:endParaRPr>
          </a:p>
          <a:p>
            <a:pPr marL="342900" indent="-342900" algn="l">
              <a:spcAft>
                <a:spcPts val="600"/>
              </a:spcAft>
              <a:buFont typeface="Wingdings" pitchFamily="2" charset="2"/>
              <a:buChar char="§"/>
            </a:pPr>
            <a:r>
              <a:rPr lang="en-RU" sz="2200" dirty="0">
                <a:solidFill>
                  <a:srgbClr val="002060"/>
                </a:solidFill>
                <a:latin typeface="Helvetica" pitchFamily="2" charset="0"/>
              </a:rPr>
              <a:t>The model produces 2 clusters (</a:t>
            </a:r>
            <a:r>
              <a:rPr lang="en-RU" sz="2200" b="1" dirty="0">
                <a:solidFill>
                  <a:srgbClr val="002060"/>
                </a:solidFill>
                <a:latin typeface="Helvetica" pitchFamily="2" charset="0"/>
              </a:rPr>
              <a:t>Loss Countries, Benefit or Less Loss Countries) </a:t>
            </a:r>
            <a:r>
              <a:rPr lang="en-GB" sz="2200" dirty="0">
                <a:solidFill>
                  <a:srgbClr val="002060"/>
                </a:solidFill>
                <a:latin typeface="Helvetica" pitchFamily="2" charset="0"/>
              </a:rPr>
              <a:t>ranked by vulnerabilities of the countries.</a:t>
            </a:r>
            <a:r>
              <a:rPr lang="en-RU" sz="2000" dirty="0">
                <a:solidFill>
                  <a:srgbClr val="002060"/>
                </a:solidFill>
                <a:latin typeface="Helvetica" pitchFamily="2" charset="0"/>
              </a:rPr>
              <a:t>	</a:t>
            </a:r>
          </a:p>
          <a:p>
            <a:pPr algn="l">
              <a:spcAft>
                <a:spcPts val="600"/>
              </a:spcAft>
            </a:pPr>
            <a:br>
              <a:rPr lang="en-RU" sz="1600" b="1" i="1" dirty="0">
                <a:solidFill>
                  <a:srgbClr val="002060"/>
                </a:solidFill>
                <a:latin typeface="Helvetica" pitchFamily="2" charset="0"/>
              </a:rPr>
            </a:br>
            <a:endParaRPr lang="en-RU" sz="1600" b="1" i="1" dirty="0">
              <a:solidFill>
                <a:srgbClr val="002060"/>
              </a:solidFill>
              <a:latin typeface="Helvetica" pitchFamily="2" charset="0"/>
            </a:endParaRPr>
          </a:p>
          <a:p>
            <a:pPr algn="l"/>
            <a:r>
              <a:rPr lang="en-RU" sz="1800" b="1" i="1" dirty="0">
                <a:solidFill>
                  <a:srgbClr val="002060"/>
                </a:solidFill>
                <a:latin typeface="Helvetica" pitchFamily="2" charset="0"/>
              </a:rPr>
              <a:t>	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7FA6E9-D937-EE4A-BE1F-2E752FFABBBD}"/>
              </a:ext>
            </a:extLst>
          </p:cNvPr>
          <p:cNvCxnSpPr>
            <a:cxnSpLocks/>
          </p:cNvCxnSpPr>
          <p:nvPr/>
        </p:nvCxnSpPr>
        <p:spPr>
          <a:xfrm>
            <a:off x="6868415" y="2385916"/>
            <a:ext cx="419876" cy="165186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96E4B1C-3532-9D40-BC1C-FEB82BB67084}"/>
              </a:ext>
            </a:extLst>
          </p:cNvPr>
          <p:cNvCxnSpPr>
            <a:cxnSpLocks/>
          </p:cNvCxnSpPr>
          <p:nvPr/>
        </p:nvCxnSpPr>
        <p:spPr>
          <a:xfrm flipH="1">
            <a:off x="6865686" y="4016180"/>
            <a:ext cx="422608" cy="166673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ubtitle 2">
            <a:extLst>
              <a:ext uri="{FF2B5EF4-FFF2-40B4-BE49-F238E27FC236}">
                <a16:creationId xmlns:a16="http://schemas.microsoft.com/office/drawing/2014/main" id="{74533B59-37AA-8E4C-B052-6D5EF88CD50E}"/>
              </a:ext>
            </a:extLst>
          </p:cNvPr>
          <p:cNvSpPr txBox="1">
            <a:spLocks/>
          </p:cNvSpPr>
          <p:nvPr/>
        </p:nvSpPr>
        <p:spPr>
          <a:xfrm>
            <a:off x="7604183" y="1999661"/>
            <a:ext cx="3616590" cy="492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RU" sz="2000" b="1" dirty="0">
                <a:solidFill>
                  <a:schemeClr val="accent2"/>
                </a:solidFill>
                <a:latin typeface="Helvetica" pitchFamily="2" charset="0"/>
              </a:rPr>
              <a:t>ML MODEL + DASHBOARD</a:t>
            </a:r>
            <a:endParaRPr lang="en-RU" sz="1800" b="1" dirty="0">
              <a:solidFill>
                <a:schemeClr val="accent2"/>
              </a:solidFill>
              <a:latin typeface="Helvetica" pitchFamily="2" charset="0"/>
            </a:endParaRPr>
          </a:p>
        </p:txBody>
      </p:sp>
      <p:pic>
        <p:nvPicPr>
          <p:cNvPr id="41" name="Picture 40" descr="Graphical user interface, application, calendar&#10;&#10;Description automatically generated">
            <a:extLst>
              <a:ext uri="{FF2B5EF4-FFF2-40B4-BE49-F238E27FC236}">
                <a16:creationId xmlns:a16="http://schemas.microsoft.com/office/drawing/2014/main" id="{316B19AC-8E3A-774C-91ED-4CDD48E7B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741" y="3007280"/>
            <a:ext cx="3594032" cy="2017800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7EE04C3-0446-834D-A32B-EF0CCB93EA63}"/>
              </a:ext>
            </a:extLst>
          </p:cNvPr>
          <p:cNvCxnSpPr>
            <a:cxnSpLocks/>
          </p:cNvCxnSpPr>
          <p:nvPr/>
        </p:nvCxnSpPr>
        <p:spPr>
          <a:xfrm>
            <a:off x="7604183" y="2370257"/>
            <a:ext cx="361659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44BD593-9390-944F-B3D1-734C5471A2DA}"/>
              </a:ext>
            </a:extLst>
          </p:cNvPr>
          <p:cNvSpPr/>
          <p:nvPr/>
        </p:nvSpPr>
        <p:spPr>
          <a:xfrm>
            <a:off x="267173" y="6449102"/>
            <a:ext cx="87911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Economic Modelling of Energy and Climate Systems </a:t>
            </a:r>
            <a:r>
              <a:rPr lang="en-GB" sz="1400" dirty="0">
                <a:solidFill>
                  <a:srgbClr val="002060"/>
                </a:solidFill>
                <a:latin typeface="Helvetica" pitchFamily="2" charset="0"/>
                <a:cs typeface="Latha" panose="020B0604020202020204" pitchFamily="34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Project Presentation 1 </a:t>
            </a:r>
            <a:r>
              <a:rPr lang="en-RU" sz="1400" dirty="0">
                <a:solidFill>
                  <a:srgbClr val="002060"/>
                </a:solidFill>
                <a:latin typeface="Helvetica" pitchFamily="2" charset="0"/>
              </a:rPr>
              <a:t>| </a:t>
            </a:r>
            <a:r>
              <a:rPr lang="en-RU" sz="1400" b="1" dirty="0">
                <a:solidFill>
                  <a:srgbClr val="002060"/>
                </a:solidFill>
                <a:latin typeface="Helvetica" pitchFamily="2" charset="0"/>
              </a:rPr>
              <a:t>March 2021 </a:t>
            </a:r>
          </a:p>
          <a:p>
            <a:endParaRPr lang="en-RU" dirty="0"/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0BE782AF-D376-6743-9A20-F1E345EC8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7" y="6388635"/>
            <a:ext cx="2332383" cy="46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73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3D4DF5-DB21-174D-91D0-891B87D305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5964" y="474506"/>
            <a:ext cx="4087305" cy="2750045"/>
          </a:xfrm>
        </p:spPr>
        <p:txBody>
          <a:bodyPr anchor="t">
            <a:noAutofit/>
          </a:bodyPr>
          <a:lstStyle/>
          <a:p>
            <a:pPr algn="l"/>
            <a:r>
              <a:rPr lang="en-RU" sz="6000" b="1" dirty="0">
                <a:latin typeface="Vijaya" panose="020B0604020202020204" pitchFamily="34" charset="0"/>
                <a:cs typeface="Vijaya" panose="020B0604020202020204" pitchFamily="34" charset="0"/>
              </a:rPr>
              <a:t>Thank you …</a:t>
            </a:r>
          </a:p>
        </p:txBody>
      </p:sp>
      <p:sp>
        <p:nvSpPr>
          <p:cNvPr id="18" name="Freeform: Shape 1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picture containing dark&#10;&#10;Description automatically generated">
            <a:extLst>
              <a:ext uri="{FF2B5EF4-FFF2-40B4-BE49-F238E27FC236}">
                <a16:creationId xmlns:a16="http://schemas.microsoft.com/office/drawing/2014/main" id="{A7714A5D-6734-5847-B292-98E36B917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33" r="-1" b="-1"/>
          <a:stretch/>
        </p:blipFill>
        <p:spPr>
          <a:xfrm>
            <a:off x="2" y="10"/>
            <a:ext cx="6852782" cy="668654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44BD593-9390-944F-B3D1-734C5471A2DA}"/>
              </a:ext>
            </a:extLst>
          </p:cNvPr>
          <p:cNvSpPr/>
          <p:nvPr/>
        </p:nvSpPr>
        <p:spPr>
          <a:xfrm>
            <a:off x="267173" y="6355690"/>
            <a:ext cx="879110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sz="1400" b="1" dirty="0">
                <a:latin typeface="Helvetica" pitchFamily="2" charset="0"/>
                <a:cs typeface="Latha" panose="020B0604020202020204" pitchFamily="34" charset="0"/>
              </a:rPr>
              <a:t>Economic Modelling of Energy and Climate Systems </a:t>
            </a:r>
            <a:r>
              <a:rPr lang="en-GB" sz="1400" dirty="0">
                <a:latin typeface="Helvetica" pitchFamily="2" charset="0"/>
                <a:cs typeface="Latha" panose="020B0604020202020204" pitchFamily="34" charset="0"/>
              </a:rPr>
              <a:t>| </a:t>
            </a:r>
            <a:r>
              <a:rPr lang="en-RU" sz="1400" b="1" dirty="0">
                <a:latin typeface="Helvetica" pitchFamily="2" charset="0"/>
              </a:rPr>
              <a:t>Project Presentation 1 </a:t>
            </a:r>
            <a:r>
              <a:rPr lang="en-RU" sz="1400" dirty="0">
                <a:latin typeface="Helvetica" pitchFamily="2" charset="0"/>
              </a:rPr>
              <a:t>| </a:t>
            </a:r>
            <a:r>
              <a:rPr lang="en-RU" sz="1400" b="1" dirty="0">
                <a:latin typeface="Helvetica" pitchFamily="2" charset="0"/>
              </a:rPr>
              <a:t>March 2021 </a:t>
            </a:r>
          </a:p>
          <a:p>
            <a:pPr>
              <a:spcAft>
                <a:spcPts val="600"/>
              </a:spcAft>
            </a:pPr>
            <a:endParaRPr lang="en-RU" dirty="0"/>
          </a:p>
        </p:txBody>
      </p:sp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0BE782AF-D376-6743-9A20-F1E345EC8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17" y="6388635"/>
            <a:ext cx="2332383" cy="46936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D0D42E3D-711A-374E-B6FC-9D1FA553A983}"/>
              </a:ext>
            </a:extLst>
          </p:cNvPr>
          <p:cNvSpPr txBox="1">
            <a:spLocks/>
          </p:cNvSpPr>
          <p:nvPr/>
        </p:nvSpPr>
        <p:spPr>
          <a:xfrm>
            <a:off x="267172" y="5564820"/>
            <a:ext cx="5660690" cy="1058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RU" sz="2000" b="1" dirty="0">
                <a:latin typeface="Helvetica" pitchFamily="2" charset="0"/>
              </a:rPr>
              <a:t>Project Presentation 1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GB" sz="2000" b="1" dirty="0">
                <a:latin typeface="Helvetica" pitchFamily="2" charset="0"/>
              </a:rPr>
              <a:t>B</a:t>
            </a:r>
            <a:r>
              <a:rPr lang="en-RU" sz="2000" b="1" dirty="0">
                <a:latin typeface="Helvetica" pitchFamily="2" charset="0"/>
              </a:rPr>
              <a:t>y:</a:t>
            </a:r>
            <a:r>
              <a:rPr lang="en-RU" sz="2000" dirty="0">
                <a:latin typeface="Helvetica" pitchFamily="2" charset="0"/>
              </a:rPr>
              <a:t> Ilyas O. Demiroz</a:t>
            </a:r>
          </a:p>
        </p:txBody>
      </p:sp>
    </p:spTree>
    <p:extLst>
      <p:ext uri="{BB962C8B-B14F-4D97-AF65-F5344CB8AC3E}">
        <p14:creationId xmlns:p14="http://schemas.microsoft.com/office/powerpoint/2010/main" val="904769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331</Words>
  <Application>Microsoft Macintosh PowerPoint</Application>
  <PresentationFormat>Widescreen</PresentationFormat>
  <Paragraphs>49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Vijaya</vt:lpstr>
      <vt:lpstr>Wingdings</vt:lpstr>
      <vt:lpstr>Office Theme</vt:lpstr>
      <vt:lpstr>Economic Modelling of Energy and Climate Systems  Prof. Dr. Thomas S. Lontzek  </vt:lpstr>
      <vt:lpstr>Multiple data source combined to enrich the process of identifying the who benefit/loss by Climate Change</vt:lpstr>
      <vt:lpstr>Climate Change Benefit/Loss Dashboard is powered by a Unsupervised Machine Learning Model to identify who benefit/loss by Climate Change Effects</vt:lpstr>
      <vt:lpstr>Climate Change Benefit/Loss Dashboard is powered by a Unsupervised Machine Learning Model to identify who benefit/loss by Climate Change Effects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 Modelling of Energy and Climate Systems  Prof. Dr. Thomas S. Lontzek  </dc:title>
  <dc:creator>Microsoft Office User</dc:creator>
  <cp:lastModifiedBy>Microsoft Office User</cp:lastModifiedBy>
  <cp:revision>2</cp:revision>
  <dcterms:created xsi:type="dcterms:W3CDTF">2021-03-04T10:59:44Z</dcterms:created>
  <dcterms:modified xsi:type="dcterms:W3CDTF">2021-03-04T11:08:41Z</dcterms:modified>
</cp:coreProperties>
</file>

<file path=docProps/thumbnail.jpeg>
</file>